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58" r:id="rId4"/>
    <p:sldId id="267" r:id="rId5"/>
    <p:sldId id="272" r:id="rId6"/>
    <p:sldId id="268" r:id="rId7"/>
    <p:sldId id="259" r:id="rId8"/>
    <p:sldId id="260" r:id="rId9"/>
    <p:sldId id="261" r:id="rId10"/>
    <p:sldId id="262" r:id="rId11"/>
    <p:sldId id="264" r:id="rId12"/>
    <p:sldId id="271" r:id="rId13"/>
    <p:sldId id="265" r:id="rId14"/>
    <p:sldId id="269" r:id="rId15"/>
    <p:sldId id="270" r:id="rId16"/>
    <p:sldId id="278" r:id="rId17"/>
    <p:sldId id="274" r:id="rId18"/>
    <p:sldId id="279" r:id="rId19"/>
    <p:sldId id="273" r:id="rId20"/>
    <p:sldId id="275" r:id="rId21"/>
    <p:sldId id="276" r:id="rId22"/>
    <p:sldId id="277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034E78-7F5D-4C2E-B375-FC64B27BC917}" styleName="深色样式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298"/>
    <p:restoredTop sz="83333"/>
  </p:normalViewPr>
  <p:slideViewPr>
    <p:cSldViewPr snapToGrid="0" snapToObjects="1">
      <p:cViewPr>
        <p:scale>
          <a:sx n="86" d="100"/>
          <a:sy n="86" d="100"/>
        </p:scale>
        <p:origin x="456" y="6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notesMaster" Target="notesMasters/notesMaster1.xml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14BC32-9E1B-B24A-868D-87DDDA35C20F}" type="datetimeFigureOut">
              <a:rPr kumimoji="1" lang="zh-CN" altLang="en-US" smtClean="0"/>
              <a:t>16/8/1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DC8FFD-7453-4840-B462-2D4DD474598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48306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DC8FFD-7453-4840-B462-2D4DD4745985}" type="slidenum">
              <a:rPr kumimoji="1" lang="zh-CN" altLang="en-US" smtClean="0"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668412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 smtClean="0"/>
              <a:t>流量劫持</a:t>
            </a: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DC8FFD-7453-4840-B462-2D4DD4745985}" type="slidenum">
              <a:rPr kumimoji="1" lang="zh-CN" altLang="en-US" smtClean="0"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569775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19FB2-3AAB-4D03-B13A-2960828C78E3}" type="datetimeFigureOut">
              <a:rPr lang="en-US" dirty="0"/>
              <a:t>7/30/16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标题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0C674-7DFC-42FE-B9CD-82963CDB1557}" type="datetimeFigureOut">
              <a:rPr lang="en-US" dirty="0"/>
              <a:t>7/30/16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题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6456F-F47D-4F25-8053-2A695DA0CA7D}" type="datetimeFigureOut">
              <a:rPr lang="en-US" dirty="0"/>
              <a:t>7/30/16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标题的引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C7379-69CC-4837-9905-BEBA22830C8A}" type="datetimeFigureOut">
              <a:rPr lang="en-US" dirty="0"/>
              <a:t>7/30/16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B8B7E-8AEE-4F10-BFEE-C999AD004D36}" type="datetimeFigureOut">
              <a:rPr lang="en-US" dirty="0"/>
              <a:t>7/30/16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三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zh-CN" altLang="en-US" smtClean="0"/>
              <a:t>单击此处编辑母版文本样式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zh-CN" altLang="en-US" smtClean="0"/>
              <a:t>单击此处编辑母版文本样式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8F3F9-58BC-440B-B37B-805B9055EF92}" type="datetimeFigureOut">
              <a:rPr lang="en-US" dirty="0"/>
              <a:t>7/30/16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三栏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A53AF-48EA-489D-8260-9DCAB666386A}" type="datetimeFigureOut">
              <a:rPr lang="en-US" dirty="0"/>
              <a:t>7/30/16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D02AE-B9A4-47BD-AF8E-97E16144138B}" type="datetimeFigureOut">
              <a:rPr lang="en-US" dirty="0"/>
              <a:t>7/30/16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FD78B-DB02-4362-BCDC-98A55456977C}" type="datetimeFigureOut">
              <a:rPr lang="en-US" dirty="0"/>
              <a:t>7/30/16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16976-5D93-46E4-A98A-FAD63E4D0EA8}" type="datetimeFigureOut">
              <a:rPr lang="en-US" dirty="0"/>
              <a:t>7/30/16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9F4F5-F4D2-4D2A-AB60-88D37ADCB869}" type="datetimeFigureOut">
              <a:rPr lang="en-US" dirty="0"/>
              <a:t>7/30/16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BC6CE-6D1E-47E5-8859-F31AC5380EB2}" type="datetimeFigureOut">
              <a:rPr lang="en-US" dirty="0"/>
              <a:t>7/30/16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4E7C4-4DA4-404D-9965-B13F2DD7D8BF}" type="datetimeFigureOut">
              <a:rPr lang="en-US" dirty="0"/>
              <a:t>7/30/16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FB7AA-4A53-424F-AD41-70827B6504BA}" type="datetimeFigureOut">
              <a:rPr lang="en-US" dirty="0"/>
              <a:t>7/30/16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84882-FB12-4BC8-9960-9AD8104D7FAE}" type="datetimeFigureOut">
              <a:rPr lang="en-US" dirty="0"/>
              <a:t>7/30/16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1BD23-6E54-4D9D-AD88-A2813C73CC25}" type="datetimeFigureOut">
              <a:rPr lang="en-US" dirty="0"/>
              <a:t>7/30/16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1A834-4F3C-4AF9-9C74-05EC35A0F292}" type="datetimeFigureOut">
              <a:rPr lang="en-US" dirty="0"/>
              <a:t>7/30/16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51CF1133-3259-4C45-BABA-5B62D9C6F78D}" type="datetimeFigureOut">
              <a:rPr lang="en-US" dirty="0"/>
              <a:t>7/30/16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4" Type="http://schemas.openxmlformats.org/officeDocument/2006/relationships/image" Target="../media/image21.tiff"/><Relationship Id="rId5" Type="http://schemas.openxmlformats.org/officeDocument/2006/relationships/image" Target="../media/image22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validator.w3.org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tiff"/><Relationship Id="rId3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iki.sankuai.com/pages/viewpage.action?pageId=81770924" TargetMode="External"/><Relationship Id="rId3" Type="http://schemas.openxmlformats.org/officeDocument/2006/relationships/hyperlink" Target="http://wiki.sankuai.com/pages/viewpage.action?pageId=90845980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146300" y="2492600"/>
            <a:ext cx="7277100" cy="1641490"/>
          </a:xfrm>
        </p:spPr>
        <p:txBody>
          <a:bodyPr/>
          <a:lstStyle/>
          <a:p>
            <a:pPr algn="ctr"/>
            <a:r>
              <a:rPr kumimoji="1" lang="en-US" altLang="zh-CN" dirty="0" smtClean="0"/>
              <a:t>HTTP</a:t>
            </a:r>
            <a:endParaRPr kumimoji="1"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4487391" y="4497859"/>
            <a:ext cx="30226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dirty="0" smtClean="0">
                <a:latin typeface="Microsoft YaHei" charset="0"/>
                <a:ea typeface="Microsoft YaHei" charset="0"/>
                <a:cs typeface="Microsoft YaHei" charset="0"/>
              </a:rPr>
              <a:t>猫眼文化质量部  宋子豪</a:t>
            </a:r>
            <a:endParaRPr kumimoji="1" lang="zh-CN" altLang="en-US" sz="2000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24350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13970"/>
          </a:xfrm>
        </p:spPr>
        <p:txBody>
          <a:bodyPr/>
          <a:lstStyle/>
          <a:p>
            <a:r>
              <a:rPr kumimoji="1"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HTTP</a:t>
            </a: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kumimoji="1"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Headers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120000" y="1379096"/>
            <a:ext cx="102338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zh-CN" altLang="en-US" sz="2400" dirty="0" smtClean="0">
                <a:latin typeface="Microsoft YaHei" charset="0"/>
                <a:ea typeface="Microsoft YaHei" charset="0"/>
                <a:cs typeface="Microsoft YaHei" charset="0"/>
              </a:rPr>
              <a:t>按照实际用途分为</a:t>
            </a:r>
            <a:r>
              <a:rPr kumimoji="1" lang="en-US" altLang="zh-CN" sz="2400" dirty="0" smtClean="0">
                <a:latin typeface="Microsoft YaHei" charset="0"/>
                <a:ea typeface="Microsoft YaHei" charset="0"/>
                <a:cs typeface="Microsoft YaHei" charset="0"/>
              </a:rPr>
              <a:t>4</a:t>
            </a:r>
            <a:r>
              <a:rPr kumimoji="1" lang="zh-CN" altLang="en-US" sz="2400" dirty="0" smtClean="0">
                <a:latin typeface="Microsoft YaHei" charset="0"/>
                <a:ea typeface="Microsoft YaHei" charset="0"/>
                <a:cs typeface="Microsoft YaHei" charset="0"/>
              </a:rPr>
              <a:t>种类型</a:t>
            </a:r>
          </a:p>
          <a:p>
            <a:r>
              <a:rPr kumimoji="1" lang="zh-CN" altLang="en-US" sz="2400" dirty="0" smtClean="0">
                <a:solidFill>
                  <a:srgbClr val="00B050"/>
                </a:solidFill>
                <a:latin typeface="Microsoft YaHei" charset="0"/>
                <a:ea typeface="Microsoft YaHei" charset="0"/>
                <a:cs typeface="Microsoft YaHei" charset="0"/>
              </a:rPr>
              <a:t>通用首部字段（请求报文、响应报文都会使用）</a:t>
            </a:r>
          </a:p>
          <a:p>
            <a:r>
              <a:rPr kumimoji="1" lang="zh-CN" altLang="en-US" sz="2400" dirty="0" smtClean="0">
                <a:latin typeface="Microsoft YaHei" charset="0"/>
                <a:ea typeface="Microsoft YaHei" charset="0"/>
                <a:cs typeface="Microsoft YaHei" charset="0"/>
              </a:rPr>
              <a:t>请求首部字段（请求的附加信息，响应信息优先级等）</a:t>
            </a:r>
          </a:p>
          <a:p>
            <a:r>
              <a:rPr kumimoji="1" lang="zh-CN" altLang="en-US" sz="2400" dirty="0" smtClean="0">
                <a:latin typeface="Microsoft YaHei" charset="0"/>
                <a:ea typeface="Microsoft YaHei" charset="0"/>
                <a:cs typeface="Microsoft YaHei" charset="0"/>
              </a:rPr>
              <a:t>响应首部字段（响应的附加信息，对客户端的要求等）</a:t>
            </a:r>
          </a:p>
          <a:p>
            <a:r>
              <a:rPr kumimoji="1" lang="zh-CN" altLang="en-US" sz="2400" dirty="0" smtClean="0">
                <a:solidFill>
                  <a:srgbClr val="00B050"/>
                </a:solidFill>
                <a:latin typeface="Microsoft YaHei" charset="0"/>
                <a:ea typeface="Microsoft YaHei" charset="0"/>
                <a:cs typeface="Microsoft YaHei" charset="0"/>
              </a:rPr>
              <a:t>实体首部字段（请求报文和响应报文的实体都会使用）</a:t>
            </a:r>
            <a:endParaRPr kumimoji="1" lang="zh-CN" altLang="en-US" sz="2400" dirty="0">
              <a:solidFill>
                <a:srgbClr val="00B050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4978" y="3832589"/>
            <a:ext cx="6972300" cy="273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094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latin typeface="Microsoft YaHei" charset="0"/>
                <a:ea typeface="Microsoft YaHei" charset="0"/>
                <a:cs typeface="Microsoft YaHei" charset="0"/>
              </a:rPr>
              <a:t>通用首部字段</a:t>
            </a:r>
            <a:endParaRPr kumimoji="1" lang="zh-CN" altLang="en-US" dirty="0"/>
          </a:p>
        </p:txBody>
      </p:sp>
      <p:graphicFrame>
        <p:nvGraphicFramePr>
          <p:cNvPr id="6" name="内容占位符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33960376"/>
              </p:ext>
            </p:extLst>
          </p:nvPr>
        </p:nvGraphicFramePr>
        <p:xfrm>
          <a:off x="979487" y="1828798"/>
          <a:ext cx="10233026" cy="40023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16513"/>
                <a:gridCol w="5116513"/>
              </a:tblGrid>
              <a:tr h="468633">
                <a:tc>
                  <a:txBody>
                    <a:bodyPr/>
                    <a:lstStyle/>
                    <a:p>
                      <a:r>
                        <a:rPr lang="zh-CN" altLang="en-US" b="1" dirty="0" smtClean="0"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首部字段名</a:t>
                      </a:r>
                      <a:endParaRPr lang="zh-CN" altLang="en-US" b="1" dirty="0"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b="1" dirty="0" smtClean="0"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说明</a:t>
                      </a:r>
                      <a:endParaRPr lang="zh-CN" altLang="en-US" b="1" dirty="0"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</a:tr>
              <a:tr h="392638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Cache-Control</a:t>
                      </a:r>
                      <a:endParaRPr lang="zh-CN" altLang="en-US" dirty="0">
                        <a:solidFill>
                          <a:srgbClr val="FF0000"/>
                        </a:solidFill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控制缓存的行为</a:t>
                      </a:r>
                    </a:p>
                  </a:txBody>
                  <a:tcPr/>
                </a:tc>
              </a:tr>
              <a:tr h="392638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Connection</a:t>
                      </a:r>
                      <a:endParaRPr lang="zh-CN" altLang="en-US" dirty="0" smtClean="0">
                        <a:solidFill>
                          <a:srgbClr val="FF0000"/>
                        </a:solidFill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逐跳首部、连接的管理</a:t>
                      </a:r>
                      <a:endParaRPr lang="zh-CN" altLang="en-US" dirty="0"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/>
                </a:tc>
              </a:tr>
              <a:tr h="392638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Date</a:t>
                      </a:r>
                      <a:endParaRPr lang="zh-CN" altLang="en-US" dirty="0"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报文创建的日期时间</a:t>
                      </a:r>
                      <a:endParaRPr lang="zh-CN" altLang="en-US" dirty="0"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/>
                </a:tc>
              </a:tr>
              <a:tr h="392638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Pragma</a:t>
                      </a:r>
                      <a:endParaRPr lang="zh-CN" altLang="en-US" dirty="0"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报名指令</a:t>
                      </a:r>
                      <a:endParaRPr lang="zh-CN" altLang="en-US" dirty="0"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/>
                </a:tc>
              </a:tr>
              <a:tr h="392638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Trailer</a:t>
                      </a:r>
                      <a:endParaRPr lang="zh-CN" altLang="en-US" dirty="0"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报文末端的首部一览</a:t>
                      </a:r>
                      <a:endParaRPr lang="zh-CN" altLang="en-US" dirty="0"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/>
                </a:tc>
              </a:tr>
              <a:tr h="392638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Transfer-Encoding</a:t>
                      </a:r>
                      <a:endParaRPr lang="zh-CN" altLang="en-US" dirty="0" smtClean="0">
                        <a:solidFill>
                          <a:srgbClr val="FF0000"/>
                        </a:solidFill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指定报文主体的传输编码方式</a:t>
                      </a:r>
                      <a:endParaRPr lang="zh-CN" altLang="en-US" dirty="0"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/>
                </a:tc>
              </a:tr>
              <a:tr h="392638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Upgrade</a:t>
                      </a:r>
                      <a:endParaRPr lang="zh-CN" altLang="en-US" dirty="0"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升级为其他协议</a:t>
                      </a:r>
                      <a:endParaRPr lang="zh-CN" altLang="en-US" dirty="0"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/>
                </a:tc>
              </a:tr>
              <a:tr h="392638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Via</a:t>
                      </a:r>
                      <a:endParaRPr lang="zh-CN" altLang="en-US" dirty="0"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代理服务器相关信息</a:t>
                      </a:r>
                      <a:endParaRPr lang="zh-CN" altLang="en-US" dirty="0"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/>
                </a:tc>
              </a:tr>
              <a:tr h="392638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Warning</a:t>
                      </a:r>
                      <a:endParaRPr lang="zh-CN" altLang="en-US" dirty="0"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错误通知</a:t>
                      </a:r>
                      <a:endParaRPr lang="zh-CN" altLang="en-US" dirty="0"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23684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Cache</a:t>
            </a:r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21214" y="1690688"/>
            <a:ext cx="6949571" cy="4764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421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latin typeface="Microsoft YaHei" charset="0"/>
                <a:ea typeface="Microsoft YaHei" charset="0"/>
                <a:cs typeface="Microsoft YaHei" charset="0"/>
              </a:rPr>
              <a:t>请求首部字段</a:t>
            </a:r>
            <a:endParaRPr kumimoji="1" lang="zh-CN" altLang="en-US" dirty="0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29248"/>
            <a:ext cx="4134749" cy="48039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5608821" y="2237506"/>
            <a:ext cx="611598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 smtClean="0">
                <a:latin typeface="Microsoft YaHei" charset="0"/>
                <a:ea typeface="Microsoft YaHei" charset="0"/>
                <a:cs typeface="Microsoft YaHei" charset="0"/>
              </a:rPr>
              <a:t>服务端提供多种内容时，优先返回权重最高的内容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5608821" y="4338627"/>
            <a:ext cx="24883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 smtClean="0">
                <a:latin typeface="Microsoft YaHei" charset="0"/>
                <a:ea typeface="Microsoft YaHei" charset="0"/>
                <a:cs typeface="Microsoft YaHei" charset="0"/>
              </a:rPr>
              <a:t>条件请求</a:t>
            </a:r>
          </a:p>
        </p:txBody>
      </p:sp>
    </p:spTree>
    <p:extLst>
      <p:ext uri="{BB962C8B-B14F-4D97-AF65-F5344CB8AC3E}">
        <p14:creationId xmlns:p14="http://schemas.microsoft.com/office/powerpoint/2010/main" val="563019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响应首部字段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59741523"/>
              </p:ext>
            </p:extLst>
          </p:nvPr>
        </p:nvGraphicFramePr>
        <p:xfrm>
          <a:off x="1120775" y="1825625"/>
          <a:ext cx="10233026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16513"/>
                <a:gridCol w="5116513"/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首部字段名</a:t>
                      </a:r>
                      <a:endParaRPr lang="zh-CN" altLang="en-US" dirty="0"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说明</a:t>
                      </a:r>
                      <a:endParaRPr lang="zh-CN" altLang="en-US" dirty="0"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Accept-Ranges</a:t>
                      </a:r>
                      <a:endParaRPr lang="zh-CN" altLang="en-US" dirty="0"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是否接受字节范围请求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Age</a:t>
                      </a:r>
                      <a:endParaRPr lang="zh-CN" altLang="en-US" dirty="0"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资源创建经过的时间</a:t>
                      </a:r>
                      <a:endParaRPr lang="zh-CN" altLang="en-US" dirty="0"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err="1" smtClean="0"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ETag</a:t>
                      </a:r>
                      <a:endParaRPr lang="zh-CN" altLang="en-US" dirty="0"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资源的匹配信息</a:t>
                      </a:r>
                      <a:endParaRPr lang="zh-CN" altLang="en-US" dirty="0"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Location</a:t>
                      </a:r>
                      <a:endParaRPr lang="zh-CN" altLang="en-US" dirty="0"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令客户端重定向到指定</a:t>
                      </a:r>
                      <a:r>
                        <a:rPr lang="en-US" altLang="zh-CN" dirty="0" smtClean="0"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URL</a:t>
                      </a:r>
                      <a:endParaRPr lang="zh-CN" altLang="en-US" dirty="0"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Proxy-Authenticate</a:t>
                      </a:r>
                      <a:endParaRPr lang="zh-CN" altLang="en-US" dirty="0"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代理服务器对客户端的认证信息</a:t>
                      </a:r>
                      <a:endParaRPr lang="zh-CN" altLang="en-US" dirty="0"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Retry-After</a:t>
                      </a:r>
                      <a:endParaRPr lang="zh-CN" altLang="en-US" dirty="0"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对再次发起请求时的时机要求</a:t>
                      </a:r>
                      <a:endParaRPr lang="zh-CN" altLang="en-US" dirty="0"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Server</a:t>
                      </a:r>
                      <a:endParaRPr lang="zh-CN" altLang="en-US" dirty="0"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HTTP</a:t>
                      </a:r>
                      <a:r>
                        <a:rPr lang="zh-CN" altLang="en-US" dirty="0" smtClean="0"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服务器的安装信息</a:t>
                      </a:r>
                      <a:endParaRPr lang="zh-CN" altLang="en-US" dirty="0"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Vary</a:t>
                      </a:r>
                      <a:endParaRPr lang="zh-CN" altLang="en-US" dirty="0"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代理服务器缓存的管理信息</a:t>
                      </a:r>
                      <a:endParaRPr lang="zh-CN" altLang="en-US" dirty="0"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WWW-Authenticate</a:t>
                      </a:r>
                      <a:endParaRPr lang="zh-CN" altLang="en-US" dirty="0"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服务器对客户端的认证信息</a:t>
                      </a:r>
                      <a:endParaRPr lang="zh-CN" altLang="en-US" dirty="0"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59801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实体首部字段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86562767"/>
              </p:ext>
            </p:extLst>
          </p:nvPr>
        </p:nvGraphicFramePr>
        <p:xfrm>
          <a:off x="1120775" y="1825625"/>
          <a:ext cx="10233026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16513"/>
                <a:gridCol w="5116513"/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首部字段名</a:t>
                      </a:r>
                      <a:endParaRPr lang="zh-CN" altLang="en-US" dirty="0"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说明</a:t>
                      </a:r>
                      <a:endParaRPr lang="zh-CN" altLang="en-US" dirty="0"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Allow</a:t>
                      </a:r>
                      <a:r>
                        <a:rPr lang="zh-CN" altLang="en-US" dirty="0" smtClean="0"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 </a:t>
                      </a:r>
                      <a:endParaRPr lang="zh-CN" altLang="en-US" dirty="0"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资源可支持的</a:t>
                      </a:r>
                      <a:r>
                        <a:rPr lang="en-US" altLang="zh-CN" dirty="0" smtClean="0"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HTTP</a:t>
                      </a:r>
                      <a:r>
                        <a:rPr lang="zh-CN" altLang="en-US" dirty="0" smtClean="0"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方法</a:t>
                      </a:r>
                      <a:endParaRPr lang="zh-CN" altLang="en-US" dirty="0"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Content-Encoding</a:t>
                      </a:r>
                      <a:endParaRPr lang="zh-CN" altLang="en-US" dirty="0"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实体主体适用的编码格式</a:t>
                      </a:r>
                      <a:endParaRPr lang="zh-CN" altLang="en-US" dirty="0"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Content-Language</a:t>
                      </a:r>
                      <a:endParaRPr lang="zh-CN" altLang="en-US" dirty="0"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实体主体的自然语言</a:t>
                      </a:r>
                      <a:endParaRPr lang="zh-CN" altLang="en-US" dirty="0"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Content-Length</a:t>
                      </a:r>
                      <a:endParaRPr lang="zh-CN" altLang="en-US" dirty="0"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实体主体的大小</a:t>
                      </a:r>
                      <a:endParaRPr lang="zh-CN" altLang="en-US" dirty="0"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Content-Location</a:t>
                      </a:r>
                      <a:endParaRPr lang="zh-CN" altLang="en-US" dirty="0"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替代对应资源的</a:t>
                      </a:r>
                      <a:r>
                        <a:rPr lang="en-US" altLang="zh-CN" dirty="0" smtClean="0"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URI</a:t>
                      </a:r>
                      <a:endParaRPr lang="zh-CN" altLang="en-US" dirty="0"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Content-MD5</a:t>
                      </a:r>
                      <a:endParaRPr lang="zh-CN" altLang="en-US" dirty="0"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实体主体的报文摘要</a:t>
                      </a:r>
                      <a:endParaRPr lang="zh-CN" altLang="en-US" dirty="0"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Content-Range</a:t>
                      </a:r>
                      <a:endParaRPr lang="zh-CN" altLang="en-US" dirty="0"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实体主体的位置范围</a:t>
                      </a:r>
                      <a:endParaRPr lang="zh-CN" altLang="en-US" dirty="0"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Content-Type</a:t>
                      </a:r>
                      <a:endParaRPr lang="zh-CN" altLang="en-US" dirty="0"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实体主体的媒体类型</a:t>
                      </a:r>
                      <a:endParaRPr lang="zh-CN" altLang="en-US" dirty="0"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Expires</a:t>
                      </a:r>
                      <a:endParaRPr lang="zh-CN" altLang="en-US" dirty="0"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实体主体过期的日期时间</a:t>
                      </a:r>
                      <a:endParaRPr lang="zh-CN" altLang="en-US" dirty="0"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Last-Mod</a:t>
                      </a:r>
                      <a:r>
                        <a:rPr lang="en-US" altLang="zh-CN" dirty="0" smtClean="0"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i</a:t>
                      </a:r>
                      <a:r>
                        <a:rPr lang="en-US" altLang="zh-CN" dirty="0" smtClean="0"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fied</a:t>
                      </a:r>
                      <a:endParaRPr lang="zh-CN" altLang="en-US" dirty="0"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资源最后修改的日期时间</a:t>
                      </a:r>
                      <a:endParaRPr lang="zh-CN" altLang="en-US" dirty="0"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45237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举个栗子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120000" y="1825625"/>
            <a:ext cx="10233800" cy="54282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断点续传</a:t>
            </a:r>
          </a:p>
          <a:p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  <a:p>
            <a:endParaRPr kumimoji="1" lang="zh-CN" altLang="en-US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pPr marL="0" indent="0">
              <a:buNone/>
            </a:pPr>
            <a:endParaRPr kumimoji="1" lang="zh-CN" altLang="en-US" dirty="0" smtClean="0"/>
          </a:p>
          <a:p>
            <a:pPr marL="0" indent="0">
              <a:buNone/>
            </a:pPr>
            <a:endParaRPr kumimoji="1" lang="zh-CN" altLang="en-US" dirty="0"/>
          </a:p>
          <a:p>
            <a:pPr marL="0" indent="0">
              <a:buNone/>
            </a:pPr>
            <a:endParaRPr kumimoji="1"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1120000" y="2818149"/>
            <a:ext cx="906904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dirty="0">
                <a:latin typeface="Microsoft YaHei" charset="0"/>
                <a:ea typeface="Microsoft YaHei" charset="0"/>
                <a:cs typeface="Microsoft YaHei" charset="0"/>
              </a:rPr>
              <a:t>Range</a:t>
            </a:r>
            <a:endParaRPr kumimoji="1" lang="zh-CN" altLang="en-US" sz="3200" dirty="0"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kumimoji="1" lang="en-US" altLang="zh-CN" sz="3200" dirty="0">
                <a:latin typeface="Microsoft YaHei" charset="0"/>
                <a:ea typeface="Microsoft YaHei" charset="0"/>
                <a:cs typeface="Microsoft YaHei" charset="0"/>
              </a:rPr>
              <a:t>Content-Range</a:t>
            </a:r>
            <a:endParaRPr kumimoji="1" lang="zh-CN" altLang="en-US" sz="3200" dirty="0"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kumimoji="1" lang="en-US" altLang="zh-CN" sz="3200" dirty="0">
                <a:latin typeface="Microsoft YaHei" charset="0"/>
                <a:ea typeface="Microsoft YaHei" charset="0"/>
                <a:cs typeface="Microsoft YaHei" charset="0"/>
              </a:rPr>
              <a:t>If-Modified-Since</a:t>
            </a:r>
            <a:endParaRPr kumimoji="1" lang="zh-CN" altLang="en-US" sz="3200" dirty="0"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kumimoji="1" lang="is-IS" altLang="zh-CN" sz="3200" dirty="0" smtClean="0">
                <a:latin typeface="Microsoft YaHei" charset="0"/>
                <a:ea typeface="Microsoft YaHei" charset="0"/>
                <a:cs typeface="Microsoft YaHei" charset="0"/>
              </a:rPr>
              <a:t>…</a:t>
            </a:r>
            <a:endParaRPr kumimoji="1" lang="zh-CN" altLang="en-US" sz="3200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kumimoji="1" lang="en-US" altLang="zh-CN" sz="3200" dirty="0" err="1" smtClean="0">
                <a:latin typeface="Microsoft YaHei" charset="0"/>
                <a:ea typeface="Microsoft YaHei" charset="0"/>
                <a:cs typeface="Microsoft YaHei" charset="0"/>
              </a:rPr>
              <a:t>Etag</a:t>
            </a:r>
            <a:endParaRPr kumimoji="1" lang="zh-CN" altLang="en-US" sz="3200" dirty="0">
              <a:latin typeface="Microsoft YaHei" charset="0"/>
              <a:ea typeface="Microsoft YaHei" charset="0"/>
              <a:cs typeface="Microsoft YaHei" charset="0"/>
            </a:endParaRPr>
          </a:p>
          <a:p>
            <a:endParaRPr kumimoji="1" lang="zh-CN" altLang="en-US" sz="3200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187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HTTPS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120000" y="1825625"/>
            <a:ext cx="3242138" cy="6927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zh-CN" sz="3600" dirty="0" smtClean="0">
                <a:latin typeface="Microsoft YaHei" charset="0"/>
                <a:ea typeface="Microsoft YaHei" charset="0"/>
                <a:cs typeface="Microsoft YaHei" charset="0"/>
              </a:rPr>
              <a:t>HTTP</a:t>
            </a:r>
            <a:r>
              <a:rPr kumimoji="1" lang="zh-CN" altLang="en-US" sz="3600" dirty="0" smtClean="0">
                <a:latin typeface="Microsoft YaHei" charset="0"/>
                <a:ea typeface="Microsoft YaHei" charset="0"/>
                <a:cs typeface="Microsoft YaHei" charset="0"/>
              </a:rPr>
              <a:t>的不足：</a:t>
            </a:r>
          </a:p>
          <a:p>
            <a:pPr marL="0" indent="0">
              <a:buNone/>
            </a:pPr>
            <a:endParaRPr kumimoji="1" lang="zh-CN" altLang="en-US" sz="3600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endParaRPr kumimoji="1" lang="zh-CN" altLang="en-US" sz="3600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pPr marL="0" indent="0">
              <a:buNone/>
            </a:pPr>
            <a:endParaRPr kumimoji="1" lang="zh-CN" altLang="en-US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pPr marL="0" indent="0">
              <a:buNone/>
            </a:pP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  <a:p>
            <a:pPr marL="0" indent="0">
              <a:buNone/>
            </a:pPr>
            <a:endParaRPr kumimoji="1" lang="zh-CN" altLang="en-US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pPr marL="0" indent="0">
              <a:buNone/>
            </a:pP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  <a:p>
            <a:pPr marL="0" indent="0">
              <a:buNone/>
            </a:pPr>
            <a:endParaRPr kumimoji="1"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1439056" y="5171607"/>
            <a:ext cx="900034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3200" b="1" dirty="0">
                <a:latin typeface="Microsoft YaHei" charset="0"/>
                <a:ea typeface="Microsoft YaHei" charset="0"/>
                <a:cs typeface="Microsoft YaHei" charset="0"/>
              </a:rPr>
              <a:t>HTTP+</a:t>
            </a:r>
            <a:r>
              <a:rPr kumimoji="1" lang="zh-CN" altLang="en-US" sz="3200" b="1" dirty="0">
                <a:solidFill>
                  <a:srgbClr val="00B050"/>
                </a:solidFill>
                <a:latin typeface="Microsoft YaHei" charset="0"/>
                <a:ea typeface="Microsoft YaHei" charset="0"/>
                <a:cs typeface="Microsoft YaHei" charset="0"/>
              </a:rPr>
              <a:t>加密</a:t>
            </a:r>
            <a:r>
              <a:rPr kumimoji="1" lang="en-US" altLang="zh-CN" sz="3200" b="1" dirty="0">
                <a:solidFill>
                  <a:srgbClr val="00B050"/>
                </a:solidFill>
                <a:latin typeface="Microsoft YaHei" charset="0"/>
                <a:ea typeface="Microsoft YaHei" charset="0"/>
                <a:cs typeface="Microsoft YaHei" charset="0"/>
              </a:rPr>
              <a:t>+</a:t>
            </a:r>
            <a:r>
              <a:rPr kumimoji="1" lang="zh-CN" altLang="en-US" sz="3200" b="1" dirty="0">
                <a:solidFill>
                  <a:srgbClr val="00B050"/>
                </a:solidFill>
                <a:latin typeface="Microsoft YaHei" charset="0"/>
                <a:ea typeface="Microsoft YaHei" charset="0"/>
                <a:cs typeface="Microsoft YaHei" charset="0"/>
              </a:rPr>
              <a:t>认证</a:t>
            </a:r>
            <a:r>
              <a:rPr kumimoji="1" lang="en-US" altLang="zh-CN" sz="3200" b="1" dirty="0">
                <a:solidFill>
                  <a:srgbClr val="00B050"/>
                </a:solidFill>
                <a:latin typeface="Microsoft YaHei" charset="0"/>
                <a:ea typeface="Microsoft YaHei" charset="0"/>
                <a:cs typeface="Microsoft YaHei" charset="0"/>
              </a:rPr>
              <a:t>+</a:t>
            </a:r>
            <a:r>
              <a:rPr kumimoji="1" lang="zh-CN" altLang="en-US" sz="3200" b="1" dirty="0">
                <a:solidFill>
                  <a:srgbClr val="00B050"/>
                </a:solidFill>
                <a:latin typeface="Microsoft YaHei" charset="0"/>
                <a:ea typeface="Microsoft YaHei" charset="0"/>
                <a:cs typeface="Microsoft YaHei" charset="0"/>
              </a:rPr>
              <a:t>完整性保护</a:t>
            </a:r>
            <a:r>
              <a:rPr kumimoji="1" lang="en-US" altLang="zh-CN" sz="3200" b="1" dirty="0">
                <a:latin typeface="Microsoft YaHei" charset="0"/>
                <a:ea typeface="Microsoft YaHei" charset="0"/>
                <a:cs typeface="Microsoft YaHei" charset="0"/>
              </a:rPr>
              <a:t>=HTTPS</a:t>
            </a:r>
            <a:endParaRPr kumimoji="1" lang="zh-CN" altLang="en-US" sz="3200" b="1" dirty="0">
              <a:latin typeface="Microsoft YaHei" charset="0"/>
              <a:ea typeface="Microsoft YaHei" charset="0"/>
              <a:cs typeface="Microsoft YaHei" charset="0"/>
            </a:endParaRPr>
          </a:p>
          <a:p>
            <a:endParaRPr kumimoji="1"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4691922" y="5868331"/>
            <a:ext cx="18245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200" b="1" dirty="0" smtClean="0">
                <a:solidFill>
                  <a:srgbClr val="00B050"/>
                </a:solidFill>
                <a:latin typeface="Microsoft YaHei" charset="0"/>
                <a:ea typeface="Microsoft YaHei" charset="0"/>
                <a:cs typeface="Microsoft YaHei" charset="0"/>
              </a:rPr>
              <a:t>SSL/TLS</a:t>
            </a:r>
            <a:endParaRPr kumimoji="1" lang="zh-CN" altLang="en-US" sz="3200" b="1" dirty="0">
              <a:solidFill>
                <a:srgbClr val="00B050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6459" y="1857843"/>
            <a:ext cx="4607019" cy="2894039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120000" y="3414091"/>
            <a:ext cx="456127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kumimoji="1" lang="zh-CN" altLang="en-US" sz="3200" smtClean="0">
                <a:latin typeface="Microsoft YaHei" charset="0"/>
                <a:ea typeface="Microsoft YaHei" charset="0"/>
                <a:cs typeface="Microsoft YaHei" charset="0"/>
              </a:rPr>
              <a:t>不验证通信身份</a:t>
            </a:r>
          </a:p>
          <a:p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120000" y="2662190"/>
            <a:ext cx="2287806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kumimoji="1" lang="zh-CN" altLang="en-US" sz="3200" dirty="0">
                <a:latin typeface="Microsoft YaHei" charset="0"/>
                <a:ea typeface="Microsoft YaHei" charset="0"/>
                <a:cs typeface="Microsoft YaHei" charset="0"/>
              </a:rPr>
              <a:t>明文通信</a:t>
            </a:r>
          </a:p>
          <a:p>
            <a:endParaRPr kumimoji="1"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1120000" y="4167267"/>
            <a:ext cx="45612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kumimoji="1" lang="zh-CN" altLang="en-US" sz="3200" dirty="0" smtClean="0">
                <a:latin typeface="Microsoft YaHei" charset="0"/>
                <a:ea typeface="Microsoft YaHei" charset="0"/>
                <a:cs typeface="Microsoft YaHei" charset="0"/>
              </a:rPr>
              <a:t>无法证明报文完整性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1" name="燕尾形 10"/>
          <p:cNvSpPr/>
          <p:nvPr/>
        </p:nvSpPr>
        <p:spPr>
          <a:xfrm>
            <a:off x="5576341" y="2668130"/>
            <a:ext cx="469692" cy="449625"/>
          </a:xfrm>
          <a:prstGeom prst="chevron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0000"/>
              </a:solidFill>
            </a:endParaRPr>
          </a:p>
        </p:txBody>
      </p:sp>
      <p:sp>
        <p:nvSpPr>
          <p:cNvPr id="12" name="燕尾形 11"/>
          <p:cNvSpPr/>
          <p:nvPr/>
        </p:nvSpPr>
        <p:spPr>
          <a:xfrm>
            <a:off x="5576341" y="3421657"/>
            <a:ext cx="469692" cy="449625"/>
          </a:xfrm>
          <a:prstGeom prst="chevron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0000"/>
              </a:solidFill>
            </a:endParaRPr>
          </a:p>
        </p:txBody>
      </p:sp>
      <p:sp>
        <p:nvSpPr>
          <p:cNvPr id="13" name="燕尾形 12"/>
          <p:cNvSpPr/>
          <p:nvPr/>
        </p:nvSpPr>
        <p:spPr>
          <a:xfrm>
            <a:off x="5576965" y="4175184"/>
            <a:ext cx="469692" cy="449625"/>
          </a:xfrm>
          <a:prstGeom prst="chevron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0000"/>
              </a:solidFill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5835" y="1856725"/>
            <a:ext cx="4607643" cy="2926257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6459" y="1825625"/>
            <a:ext cx="4607019" cy="295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013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8" grpId="0"/>
      <p:bldP spid="9" grpId="0"/>
      <p:bldP spid="10" grpId="0"/>
      <p:bldP spid="11" grpId="0" animBg="1"/>
      <p:bldP spid="12" grpId="0" animBg="1"/>
      <p:bldP spid="1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HTTPS</a:t>
            </a: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的应用场景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52602" y="2050594"/>
            <a:ext cx="3873500" cy="3937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2602" y="2804200"/>
            <a:ext cx="3809142" cy="3937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25259" y="0"/>
            <a:ext cx="30192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507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Charles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Charles</a:t>
            </a:r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是</a:t>
            </a:r>
            <a:r>
              <a:rPr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Mac</a:t>
            </a:r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下常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用的</a:t>
            </a:r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网络</a:t>
            </a:r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抓</a:t>
            </a:r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包工具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，可以设置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http proxy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和查看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http/https</a:t>
            </a:r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通信</a:t>
            </a:r>
            <a:endParaRPr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  <a:p>
            <a:pPr marL="0" indent="0">
              <a:buNone/>
            </a:pP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  </a:t>
            </a:r>
          </a:p>
          <a:p>
            <a:r>
              <a:rPr lang="zh-CN" altLang="en-US" sz="2000" dirty="0">
                <a:latin typeface="Microsoft YaHei" charset="0"/>
                <a:ea typeface="Microsoft YaHei" charset="0"/>
                <a:cs typeface="Microsoft YaHei" charset="0"/>
              </a:rPr>
              <a:t>支持</a:t>
            </a:r>
            <a:r>
              <a:rPr lang="en-US" altLang="zh-CN" sz="2000" dirty="0">
                <a:latin typeface="Microsoft YaHei" charset="0"/>
                <a:ea typeface="Microsoft YaHei" charset="0"/>
                <a:cs typeface="Microsoft YaHei" charset="0"/>
              </a:rPr>
              <a:t>SSL</a:t>
            </a:r>
            <a:r>
              <a:rPr lang="zh-CN" altLang="en-US" sz="2000" dirty="0" smtClean="0">
                <a:latin typeface="Microsoft YaHei" charset="0"/>
                <a:ea typeface="Microsoft YaHei" charset="0"/>
                <a:cs typeface="Microsoft YaHei" charset="0"/>
              </a:rPr>
              <a:t>代理</a:t>
            </a:r>
            <a:endParaRPr lang="zh-CN" altLang="en-US" sz="2000" dirty="0"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lang="zh-CN" altLang="en-US" sz="2000" dirty="0">
                <a:latin typeface="Microsoft YaHei" charset="0"/>
                <a:ea typeface="Microsoft YaHei" charset="0"/>
                <a:cs typeface="Microsoft YaHei" charset="0"/>
              </a:rPr>
              <a:t>支持</a:t>
            </a:r>
            <a:r>
              <a:rPr lang="en-US" altLang="zh-CN" sz="2000" dirty="0">
                <a:latin typeface="Microsoft YaHei" charset="0"/>
                <a:ea typeface="Microsoft YaHei" charset="0"/>
                <a:cs typeface="Microsoft YaHei" charset="0"/>
              </a:rPr>
              <a:t>AJAX</a:t>
            </a:r>
            <a:r>
              <a:rPr lang="zh-CN" altLang="en-US" sz="2000" dirty="0" smtClean="0">
                <a:latin typeface="Microsoft YaHei" charset="0"/>
                <a:ea typeface="Microsoft YaHei" charset="0"/>
                <a:cs typeface="Microsoft YaHei" charset="0"/>
              </a:rPr>
              <a:t>调试</a:t>
            </a:r>
            <a:endParaRPr lang="zh-CN" altLang="en-US" sz="2000" dirty="0"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lang="zh-CN" altLang="en-US" sz="2000" dirty="0">
                <a:latin typeface="Microsoft YaHei" charset="0"/>
                <a:ea typeface="Microsoft YaHei" charset="0"/>
                <a:cs typeface="Microsoft YaHei" charset="0"/>
              </a:rPr>
              <a:t>支持</a:t>
            </a:r>
            <a:r>
              <a:rPr lang="en-US" altLang="zh-CN" sz="2000" dirty="0">
                <a:latin typeface="Microsoft YaHei" charset="0"/>
                <a:ea typeface="Microsoft YaHei" charset="0"/>
                <a:cs typeface="Microsoft YaHei" charset="0"/>
              </a:rPr>
              <a:t>AMF</a:t>
            </a:r>
            <a:r>
              <a:rPr lang="zh-CN" altLang="en-US" sz="2000" dirty="0" smtClean="0">
                <a:latin typeface="Microsoft YaHei" charset="0"/>
                <a:ea typeface="Microsoft YaHei" charset="0"/>
                <a:cs typeface="Microsoft YaHei" charset="0"/>
              </a:rPr>
              <a:t>调试</a:t>
            </a:r>
            <a:endParaRPr lang="zh-CN" altLang="en-US" sz="2000" dirty="0"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lang="zh-CN" altLang="en-US" sz="2000" dirty="0">
                <a:latin typeface="Microsoft YaHei" charset="0"/>
                <a:ea typeface="Microsoft YaHei" charset="0"/>
                <a:cs typeface="Microsoft YaHei" charset="0"/>
              </a:rPr>
              <a:t>支持重发网络请求，方便后端</a:t>
            </a:r>
            <a:r>
              <a:rPr lang="zh-CN" altLang="en-US" sz="2000" dirty="0" smtClean="0">
                <a:latin typeface="Microsoft YaHei" charset="0"/>
                <a:ea typeface="Microsoft YaHei" charset="0"/>
                <a:cs typeface="Microsoft YaHei" charset="0"/>
              </a:rPr>
              <a:t>调试</a:t>
            </a:r>
            <a:endParaRPr lang="zh-CN" altLang="en-US" sz="2000" dirty="0"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lang="zh-CN" altLang="en-US" sz="2000" dirty="0">
                <a:latin typeface="Microsoft YaHei" charset="0"/>
                <a:ea typeface="Microsoft YaHei" charset="0"/>
                <a:cs typeface="Microsoft YaHei" charset="0"/>
              </a:rPr>
              <a:t>支持修改网络请求参数。</a:t>
            </a:r>
          </a:p>
          <a:p>
            <a:r>
              <a:rPr lang="zh-CN" altLang="en-US" sz="2000" dirty="0">
                <a:latin typeface="Microsoft YaHei" charset="0"/>
                <a:ea typeface="Microsoft YaHei" charset="0"/>
                <a:cs typeface="Microsoft YaHei" charset="0"/>
              </a:rPr>
              <a:t>支持网络请求的截获并动态修改。</a:t>
            </a:r>
          </a:p>
          <a:p>
            <a:r>
              <a:rPr lang="zh-CN" altLang="en-US" sz="2000" dirty="0">
                <a:latin typeface="Microsoft YaHei" charset="0"/>
                <a:ea typeface="Microsoft YaHei" charset="0"/>
                <a:cs typeface="Microsoft YaHei" charset="0"/>
              </a:rPr>
              <a:t>检查</a:t>
            </a:r>
            <a:r>
              <a:rPr lang="en-US" altLang="zh-CN" sz="2000" dirty="0">
                <a:latin typeface="Microsoft YaHei" charset="0"/>
                <a:ea typeface="Microsoft YaHei" charset="0"/>
                <a:cs typeface="Microsoft YaHei" charset="0"/>
              </a:rPr>
              <a:t>HTML</a:t>
            </a:r>
            <a:r>
              <a:rPr lang="zh-CN" altLang="en-US" sz="2000" dirty="0">
                <a:latin typeface="Microsoft YaHei" charset="0"/>
                <a:ea typeface="Microsoft YaHei" charset="0"/>
                <a:cs typeface="Microsoft YaHei" charset="0"/>
              </a:rPr>
              <a:t>，</a:t>
            </a:r>
            <a:r>
              <a:rPr lang="en-US" altLang="zh-CN" sz="2000" dirty="0">
                <a:latin typeface="Microsoft YaHei" charset="0"/>
                <a:ea typeface="Microsoft YaHei" charset="0"/>
                <a:cs typeface="Microsoft YaHei" charset="0"/>
              </a:rPr>
              <a:t>CSS</a:t>
            </a:r>
            <a:r>
              <a:rPr lang="zh-CN" altLang="en-US" sz="2000" dirty="0">
                <a:latin typeface="Microsoft YaHei" charset="0"/>
                <a:ea typeface="Microsoft YaHei" charset="0"/>
                <a:cs typeface="Microsoft YaHei" charset="0"/>
              </a:rPr>
              <a:t>和</a:t>
            </a:r>
            <a:r>
              <a:rPr lang="en-US" altLang="zh-CN" sz="2000" dirty="0">
                <a:latin typeface="Microsoft YaHei" charset="0"/>
                <a:ea typeface="Microsoft YaHei" charset="0"/>
                <a:cs typeface="Microsoft YaHei" charset="0"/>
              </a:rPr>
              <a:t>RSS</a:t>
            </a:r>
            <a:r>
              <a:rPr lang="zh-CN" altLang="en-US" sz="2000" dirty="0">
                <a:latin typeface="Microsoft YaHei" charset="0"/>
                <a:ea typeface="Microsoft YaHei" charset="0"/>
                <a:cs typeface="Microsoft YaHei" charset="0"/>
              </a:rPr>
              <a:t>内容是否符合</a:t>
            </a:r>
            <a:r>
              <a:rPr lang="en-US" altLang="zh-CN" sz="2000" dirty="0">
                <a:latin typeface="Microsoft YaHei" charset="0"/>
                <a:ea typeface="Microsoft YaHei" charset="0"/>
                <a:cs typeface="Microsoft YaHei" charset="0"/>
                <a:hlinkClick r:id="rId2"/>
              </a:rPr>
              <a:t>W3C</a:t>
            </a:r>
            <a:r>
              <a:rPr lang="zh-CN" altLang="en-US" sz="2000" dirty="0" smtClean="0">
                <a:latin typeface="Microsoft YaHei" charset="0"/>
                <a:ea typeface="Microsoft YaHei" charset="0"/>
                <a:cs typeface="Microsoft YaHei" charset="0"/>
                <a:hlinkClick r:id="rId2"/>
              </a:rPr>
              <a:t>标准</a:t>
            </a:r>
            <a:endParaRPr lang="zh-CN" altLang="en-US" sz="2000" dirty="0">
              <a:latin typeface="Microsoft YaHei" charset="0"/>
              <a:ea typeface="Microsoft YaHei" charset="0"/>
              <a:cs typeface="Microsoft YaHei" charset="0"/>
            </a:endParaRP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88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HTTP</a:t>
            </a: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协议访问</a:t>
            </a:r>
            <a:r>
              <a:rPr kumimoji="1"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Web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5047" y="2078337"/>
            <a:ext cx="7454900" cy="3937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0947" y="2741208"/>
            <a:ext cx="7023100" cy="212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77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应用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2701237" cy="479469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2134" y="1690688"/>
            <a:ext cx="7560564" cy="4794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405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>
                <a:latin typeface="Microsoft YaHei" charset="0"/>
                <a:ea typeface="Microsoft YaHei" charset="0"/>
                <a:cs typeface="Microsoft YaHei" charset="0"/>
              </a:rPr>
              <a:t>常用</a:t>
            </a: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方法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  <a:hlinkClick r:id="rId2"/>
              </a:rPr>
              <a:t>基本功能</a:t>
            </a:r>
            <a:endParaRPr kumimoji="1" lang="zh-CN" altLang="en-US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pPr marL="0" indent="0">
              <a:buNone/>
            </a:pPr>
            <a:endParaRPr kumimoji="1" lang="en-US" altLang="zh-CN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pPr marL="0" indent="0">
              <a:buNone/>
            </a:pP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  <a:hlinkClick r:id="rId3"/>
              </a:rPr>
              <a:t>进阶使用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7736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参考资料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图解</a:t>
            </a:r>
            <a:r>
              <a:rPr kumimoji="1"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HTTP</a:t>
            </a:r>
            <a:endParaRPr kumimoji="1" lang="zh-CN" altLang="en-US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kumimoji="1"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HTTP</a:t>
            </a: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权威指南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5948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HTTP</a:t>
            </a: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编年史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1989.03</a:t>
            </a: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kumimoji="1"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HTTP</a:t>
            </a: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诞生 </a:t>
            </a:r>
            <a:r>
              <a:rPr kumimoji="1"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Tim</a:t>
            </a: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kumimoji="1"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Berners-Lee(CERN)</a:t>
            </a:r>
            <a:endParaRPr kumimoji="1" lang="zh-CN" altLang="en-US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pPr marL="0" indent="0">
              <a:buNone/>
            </a:pPr>
            <a:r>
              <a:rPr kumimoji="1" lang="zh-CN" altLang="en-US" dirty="0"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kumimoji="1"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WWW-&gt;SGML(HTML),HTTP,URL</a:t>
            </a:r>
            <a:endParaRPr kumimoji="1" lang="zh-CN" altLang="en-US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kumimoji="1"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1996.05</a:t>
            </a: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kumimoji="1"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HTTP/1.0</a:t>
            </a:r>
            <a:endParaRPr kumimoji="1" lang="zh-CN" altLang="en-US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kumimoji="1"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1999.06</a:t>
            </a: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kumimoji="1"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HTTP/1.1</a:t>
            </a: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 最新修订版</a:t>
            </a:r>
            <a:r>
              <a:rPr kumimoji="1"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RFC2616</a:t>
            </a:r>
            <a:endParaRPr kumimoji="1" lang="zh-CN" altLang="en-US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kumimoji="1"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2015.05</a:t>
            </a: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kumimoji="1"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HTTP/2.0</a:t>
            </a: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kumimoji="1"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RFC7540</a:t>
            </a:r>
            <a:endParaRPr kumimoji="1" lang="zh-CN" altLang="en-US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pPr marL="0" indent="0">
              <a:buNone/>
            </a:pPr>
            <a:r>
              <a:rPr lang="zh-CN" altLang="en-US" dirty="0"/>
              <a:t/>
            </a:r>
            <a:br>
              <a:rPr lang="zh-CN" altLang="en-US" dirty="0"/>
            </a:br>
            <a:endParaRPr lang="zh-CN" altLang="en-US" dirty="0"/>
          </a:p>
          <a:p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310797" y="3357797"/>
            <a:ext cx="304300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1.</a:t>
            </a: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缓存处理</a:t>
            </a:r>
          </a:p>
          <a:p>
            <a:r>
              <a:rPr kumimoji="1"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2.</a:t>
            </a: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带宽优化、网络连接使用</a:t>
            </a:r>
          </a:p>
          <a:p>
            <a:r>
              <a:rPr kumimoji="1"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3.</a:t>
            </a: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错误通知的管理</a:t>
            </a:r>
          </a:p>
          <a:p>
            <a:r>
              <a:rPr kumimoji="1"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4.</a:t>
            </a: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消息发送</a:t>
            </a:r>
          </a:p>
          <a:p>
            <a:r>
              <a:rPr kumimoji="1"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5.</a:t>
            </a: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互联网地址维护</a:t>
            </a:r>
          </a:p>
          <a:p>
            <a:r>
              <a:rPr kumimoji="1"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6.</a:t>
            </a: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安全和完整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8553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HTTP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超</a:t>
            </a:r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文</a:t>
            </a:r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本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传输协议 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(</a:t>
            </a:r>
            <a:r>
              <a:rPr lang="en-US" altLang="zh-CN" dirty="0" err="1" smtClean="0">
                <a:latin typeface="Microsoft YaHei" charset="0"/>
                <a:ea typeface="Microsoft YaHei" charset="0"/>
                <a:cs typeface="Microsoft YaHei" charset="0"/>
              </a:rPr>
              <a:t>HyperText</a:t>
            </a:r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Transfer Protocol) </a:t>
            </a:r>
            <a:endParaRPr lang="zh-CN" altLang="en-US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应</a:t>
            </a:r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用</a:t>
            </a:r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层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协议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,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基于 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TCP/IP </a:t>
            </a:r>
            <a:endParaRPr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协议本</a:t>
            </a:r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身无状态</a:t>
            </a:r>
          </a:p>
          <a:p>
            <a:endParaRPr kumimoji="1" lang="zh-CN" altLang="en-US" dirty="0"/>
          </a:p>
          <a:p>
            <a:pPr marL="0" indent="0">
              <a:buNone/>
            </a:pP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3000" y="3560763"/>
            <a:ext cx="7366000" cy="261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605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Cookie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为什么需要 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Cookie? </a:t>
            </a:r>
            <a:endParaRPr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HTTP 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协议</a:t>
            </a:r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是</a:t>
            </a:r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无</a:t>
            </a:r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状态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的 </a:t>
            </a:r>
          </a:p>
          <a:p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Cookie 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作为额外的数据 于维护会话及状态</a:t>
            </a:r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管理 </a:t>
            </a:r>
            <a:endParaRPr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  <a:p>
            <a:pPr marL="0" indent="0">
              <a:buNone/>
            </a:pP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1750" y="3496768"/>
            <a:ext cx="7048500" cy="31623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8967" y="3496768"/>
            <a:ext cx="7031283" cy="31623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1750" y="1327944"/>
            <a:ext cx="7073900" cy="534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483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18901"/>
          </a:xfrm>
        </p:spPr>
        <p:txBody>
          <a:bodyPr/>
          <a:lstStyle/>
          <a:p>
            <a:r>
              <a:rPr kumimoji="1" lang="en-US" altLang="zh-CN" dirty="0" smtClean="0"/>
              <a:t>URI(Uniform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Resource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Identifier)</a:t>
            </a:r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199" y="2837465"/>
            <a:ext cx="10233025" cy="1957541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838199" y="1569467"/>
            <a:ext cx="1023302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 smtClean="0">
                <a:latin typeface="Microsoft YaHei" charset="0"/>
                <a:ea typeface="Microsoft YaHei" charset="0"/>
                <a:cs typeface="Microsoft YaHei" charset="0"/>
              </a:rPr>
              <a:t>URL</a:t>
            </a:r>
            <a:r>
              <a:rPr kumimoji="1" lang="zh-CN" altLang="en-US" sz="2800" dirty="0" smtClean="0">
                <a:latin typeface="Microsoft YaHei" charset="0"/>
                <a:ea typeface="Microsoft YaHei" charset="0"/>
                <a:cs typeface="Microsoft YaHei" charset="0"/>
              </a:rPr>
              <a:t>  </a:t>
            </a:r>
            <a:r>
              <a:rPr kumimoji="1" lang="en-US" altLang="zh-CN" sz="2800" dirty="0" smtClean="0">
                <a:latin typeface="Microsoft YaHei" charset="0"/>
                <a:ea typeface="Microsoft YaHei" charset="0"/>
                <a:cs typeface="Microsoft YaHei" charset="0"/>
              </a:rPr>
              <a:t>:</a:t>
            </a:r>
            <a:r>
              <a:rPr kumimoji="1" lang="zh-CN" altLang="en-US" sz="2800" dirty="0" smtClean="0"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kumimoji="1" lang="en-US" altLang="zh-CN" sz="2800" dirty="0" smtClean="0">
                <a:latin typeface="Microsoft YaHei" charset="0"/>
                <a:ea typeface="Microsoft YaHei" charset="0"/>
                <a:cs typeface="Microsoft YaHei" charset="0"/>
              </a:rPr>
              <a:t>Uniform</a:t>
            </a:r>
            <a:r>
              <a:rPr kumimoji="1" lang="zh-CN" altLang="en-US" sz="2800" dirty="0" smtClean="0"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kumimoji="1" lang="en-US" altLang="zh-CN" sz="2800" dirty="0" smtClean="0">
                <a:latin typeface="Microsoft YaHei" charset="0"/>
                <a:ea typeface="Microsoft YaHei" charset="0"/>
                <a:cs typeface="Microsoft YaHei" charset="0"/>
              </a:rPr>
              <a:t>Resource</a:t>
            </a:r>
            <a:r>
              <a:rPr kumimoji="1" lang="zh-CN" altLang="en-US" sz="2800" dirty="0" smtClean="0"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kumimoji="1" lang="en-US" altLang="zh-CN" sz="2800" dirty="0" smtClean="0">
                <a:latin typeface="Microsoft YaHei" charset="0"/>
                <a:ea typeface="Microsoft YaHei" charset="0"/>
                <a:cs typeface="Microsoft YaHei" charset="0"/>
              </a:rPr>
              <a:t>Locator</a:t>
            </a:r>
            <a:endParaRPr kumimoji="1" lang="zh-CN" altLang="en-US" sz="2800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kumimoji="1" lang="en-US" altLang="zh-CN" sz="2800" dirty="0" smtClean="0">
                <a:latin typeface="Microsoft YaHei" charset="0"/>
                <a:ea typeface="Microsoft YaHei" charset="0"/>
                <a:cs typeface="Microsoft YaHei" charset="0"/>
              </a:rPr>
              <a:t>URN</a:t>
            </a:r>
            <a:r>
              <a:rPr kumimoji="1" lang="zh-CN" altLang="en-US" sz="2800" dirty="0" smtClean="0"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kumimoji="1" lang="en-US" altLang="zh-CN" sz="2800" dirty="0" smtClean="0">
                <a:latin typeface="Microsoft YaHei" charset="0"/>
                <a:ea typeface="Microsoft YaHei" charset="0"/>
                <a:cs typeface="Microsoft YaHei" charset="0"/>
              </a:rPr>
              <a:t>:</a:t>
            </a:r>
            <a:r>
              <a:rPr kumimoji="1" lang="zh-CN" altLang="en-US" sz="2800" dirty="0" smtClean="0"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kumimoji="1" lang="en-US" altLang="zh-CN" sz="2800" dirty="0" smtClean="0">
                <a:latin typeface="Microsoft YaHei" charset="0"/>
                <a:ea typeface="Microsoft YaHei" charset="0"/>
                <a:cs typeface="Microsoft YaHei" charset="0"/>
              </a:rPr>
              <a:t>Uniform</a:t>
            </a:r>
            <a:r>
              <a:rPr kumimoji="1" lang="zh-CN" altLang="en-US" sz="2800" dirty="0" smtClean="0"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kumimoji="1" lang="en-US" altLang="zh-CN" sz="2800" dirty="0" smtClean="0">
                <a:latin typeface="Microsoft YaHei" charset="0"/>
                <a:ea typeface="Microsoft YaHei" charset="0"/>
                <a:cs typeface="Microsoft YaHei" charset="0"/>
              </a:rPr>
              <a:t>Resource</a:t>
            </a:r>
            <a:r>
              <a:rPr kumimoji="1" lang="zh-CN" altLang="en-US" sz="2800" dirty="0" smtClean="0"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kumimoji="1" lang="en-US" altLang="zh-CN" sz="2800" dirty="0" smtClean="0">
                <a:latin typeface="Microsoft YaHei" charset="0"/>
                <a:ea typeface="Microsoft YaHei" charset="0"/>
                <a:cs typeface="Microsoft YaHei" charset="0"/>
              </a:rPr>
              <a:t>Name</a:t>
            </a:r>
            <a:endParaRPr kumimoji="1" lang="zh-CN" altLang="en-US" sz="2800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endParaRPr kumimoji="1" lang="zh-CN" altLang="en-US" sz="2800" dirty="0">
              <a:latin typeface="Microsoft YaHei" charset="0"/>
              <a:ea typeface="Microsoft YaHei" charset="0"/>
              <a:cs typeface="Microsoft YaHei" charset="0"/>
            </a:endParaRPr>
          </a:p>
          <a:p>
            <a:endParaRPr kumimoji="1" lang="zh-CN" altLang="en-US" sz="2800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endParaRPr kumimoji="1" lang="zh-CN" altLang="en-US" sz="2800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38198" y="5185841"/>
            <a:ext cx="10515602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latin typeface="Microsoft YaHei" charset="0"/>
                <a:ea typeface="Microsoft YaHei" charset="0"/>
                <a:cs typeface="Microsoft YaHei" charset="0"/>
              </a:rPr>
              <a:t>http</a:t>
            </a:r>
            <a:r>
              <a:rPr lang="en-US" altLang="zh-CN" sz="2000" dirty="0">
                <a:latin typeface="Microsoft YaHei" charset="0"/>
                <a:ea typeface="Microsoft YaHei" charset="0"/>
                <a:cs typeface="Microsoft YaHei" charset="0"/>
              </a:rPr>
              <a:t>://</a:t>
            </a:r>
            <a:r>
              <a:rPr lang="en-US" altLang="zh-CN" sz="2000" dirty="0" smtClean="0">
                <a:latin typeface="Microsoft YaHei" charset="0"/>
                <a:ea typeface="Microsoft YaHei" charset="0"/>
                <a:cs typeface="Microsoft YaHei" charset="0"/>
              </a:rPr>
              <a:t>avatar.ep.sankuai.com/pushManager?appName=maoyan&amp;clientType=default</a:t>
            </a:r>
            <a:endParaRPr lang="zh-CN" altLang="en-US" sz="2000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lang="nl-NL" altLang="zh-CN" sz="2000" dirty="0" smtClean="0">
                <a:latin typeface="Microsoft YaHei" charset="0"/>
                <a:ea typeface="Microsoft YaHei" charset="0"/>
                <a:cs typeface="Microsoft YaHei" charset="0"/>
              </a:rPr>
              <a:t>urn:isbn:0-486-27557-4</a:t>
            </a:r>
            <a:endParaRPr lang="zh-CN" altLang="en-US" sz="2000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lang="en-US" altLang="zh-CN" sz="2000" dirty="0" err="1">
                <a:latin typeface="Microsoft YaHei" charset="0"/>
                <a:ea typeface="Microsoft YaHei" charset="0"/>
                <a:cs typeface="Microsoft YaHei" charset="0"/>
              </a:rPr>
              <a:t>meituanmovie</a:t>
            </a:r>
            <a:r>
              <a:rPr lang="en-US" altLang="zh-CN" sz="2000" dirty="0">
                <a:latin typeface="Microsoft YaHei" charset="0"/>
                <a:ea typeface="Microsoft YaHei" charset="0"/>
                <a:cs typeface="Microsoft YaHei" charset="0"/>
              </a:rPr>
              <a:t>://</a:t>
            </a:r>
            <a:r>
              <a:rPr lang="en-US" altLang="zh-CN" sz="2000" dirty="0" err="1">
                <a:latin typeface="Microsoft YaHei" charset="0"/>
                <a:ea typeface="Microsoft YaHei" charset="0"/>
                <a:cs typeface="Microsoft YaHei" charset="0"/>
              </a:rPr>
              <a:t>www.meituan.com</a:t>
            </a:r>
            <a:r>
              <a:rPr lang="en-US" altLang="zh-CN" sz="2000" dirty="0">
                <a:latin typeface="Microsoft YaHei" charset="0"/>
                <a:ea typeface="Microsoft YaHei" charset="0"/>
                <a:cs typeface="Microsoft YaHei" charset="0"/>
              </a:rPr>
              <a:t>/</a:t>
            </a:r>
            <a:r>
              <a:rPr lang="en-US" altLang="zh-CN" sz="2000" dirty="0" err="1">
                <a:latin typeface="Microsoft YaHei" charset="0"/>
                <a:ea typeface="Microsoft YaHei" charset="0"/>
                <a:cs typeface="Microsoft YaHei" charset="0"/>
              </a:rPr>
              <a:t>movie?id</a:t>
            </a:r>
            <a:r>
              <a:rPr lang="en-US" altLang="zh-CN" sz="2000" dirty="0">
                <a:latin typeface="Microsoft YaHei" charset="0"/>
                <a:ea typeface="Microsoft YaHei" charset="0"/>
                <a:cs typeface="Microsoft YaHei" charset="0"/>
              </a:rPr>
              <a:t>=78702&amp;nm=</a:t>
            </a:r>
            <a:r>
              <a:rPr lang="zh-CN" altLang="en-US" sz="2000" dirty="0">
                <a:latin typeface="Microsoft YaHei" charset="0"/>
                <a:ea typeface="Microsoft YaHei" charset="0"/>
                <a:cs typeface="Microsoft YaHei" charset="0"/>
              </a:rPr>
              <a:t>饥饿游戏</a:t>
            </a:r>
            <a:r>
              <a:rPr lang="en-US" altLang="zh-CN" sz="2000" dirty="0">
                <a:latin typeface="Microsoft YaHei" charset="0"/>
                <a:ea typeface="Microsoft YaHei" charset="0"/>
                <a:cs typeface="Microsoft YaHei" charset="0"/>
              </a:rPr>
              <a:t>3</a:t>
            </a:r>
            <a:r>
              <a:rPr lang="zh-CN" altLang="en-US" sz="2000" dirty="0">
                <a:latin typeface="Microsoft YaHei" charset="0"/>
                <a:ea typeface="Microsoft YaHei" charset="0"/>
                <a:cs typeface="Microsoft YaHei" charset="0"/>
              </a:rPr>
              <a:t>：嘲笑鸟（下</a:t>
            </a:r>
            <a:r>
              <a:rPr lang="zh-CN" altLang="en-US" sz="2000" dirty="0" smtClean="0">
                <a:latin typeface="Microsoft YaHei" charset="0"/>
                <a:ea typeface="Microsoft YaHei" charset="0"/>
                <a:cs typeface="Microsoft YaHei" charset="0"/>
              </a:rPr>
              <a:t>）</a:t>
            </a:r>
            <a:endParaRPr lang="zh-CN" altLang="en-US" sz="2000" dirty="0">
              <a:latin typeface="Microsoft YaHei" charset="0"/>
              <a:ea typeface="Microsoft YaHei" charset="0"/>
              <a:cs typeface="Microsoft YaHei" charset="0"/>
            </a:endParaRPr>
          </a:p>
          <a:p>
            <a:endParaRPr lang="zh-CN" altLang="en-US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endParaRPr lang="zh-CN" altLang="en-US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6074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HTTP</a:t>
            </a: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报文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1269" y="1580799"/>
            <a:ext cx="7404100" cy="20828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05973"/>
            <a:ext cx="12192000" cy="180077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806751"/>
            <a:ext cx="12192000" cy="4082348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1872210" y="52465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25114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HTTP</a:t>
            </a: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方法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通过方法告知</a:t>
            </a:r>
            <a:r>
              <a:rPr kumimoji="1" lang="en-US" altLang="zh-CN" dirty="0" smtClean="0"/>
              <a:t>Server</a:t>
            </a:r>
            <a:r>
              <a:rPr kumimoji="1" lang="zh-CN" altLang="en-US" dirty="0" smtClean="0"/>
              <a:t>意图</a:t>
            </a:r>
          </a:p>
          <a:p>
            <a:pPr marL="0" indent="0">
              <a:buNone/>
            </a:pPr>
            <a:r>
              <a:rPr kumimoji="1" lang="en-US" altLang="zh-CN" dirty="0" smtClean="0"/>
              <a:t>GET</a:t>
            </a:r>
            <a:r>
              <a:rPr kumimoji="1" lang="zh-CN" altLang="en-US" dirty="0" smtClean="0"/>
              <a:t>      获取资源</a:t>
            </a:r>
          </a:p>
          <a:p>
            <a:pPr marL="0" indent="0">
              <a:buNone/>
            </a:pPr>
            <a:r>
              <a:rPr kumimoji="1" lang="en-US" altLang="zh-CN" dirty="0" smtClean="0"/>
              <a:t>POST</a:t>
            </a:r>
            <a:r>
              <a:rPr kumimoji="1" lang="zh-CN" altLang="en-US" dirty="0" smtClean="0"/>
              <a:t>   传输</a:t>
            </a:r>
            <a:r>
              <a:rPr kumimoji="1" lang="en-US" altLang="zh-CN" dirty="0" smtClean="0"/>
              <a:t>Entity</a:t>
            </a:r>
            <a:endParaRPr kumimoji="1" lang="zh-CN" altLang="en-US" dirty="0" smtClean="0"/>
          </a:p>
          <a:p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7655" y="3657600"/>
            <a:ext cx="4657749" cy="181380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3059" y="3657600"/>
            <a:ext cx="4848069" cy="181665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4840" y="1690688"/>
            <a:ext cx="9916288" cy="4938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221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HTTP</a:t>
            </a: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状态码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120000" y="1825624"/>
            <a:ext cx="10233800" cy="1846965"/>
          </a:xfrm>
        </p:spPr>
        <p:txBody>
          <a:bodyPr>
            <a:normAutofit/>
          </a:bodyPr>
          <a:lstStyle/>
          <a:p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描述返回结果</a:t>
            </a:r>
          </a:p>
          <a:p>
            <a:pPr marL="0" indent="0">
              <a:buNone/>
            </a:pP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三位数字</a:t>
            </a:r>
            <a:r>
              <a:rPr kumimoji="1"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+</a:t>
            </a: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原因短语，第一位数字定义了响应的类别</a:t>
            </a:r>
          </a:p>
          <a:p>
            <a:pPr marL="0" indent="0">
              <a:buNone/>
            </a:pP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3258" y="3221220"/>
            <a:ext cx="6008349" cy="330773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0000" y="3221220"/>
            <a:ext cx="9864651" cy="3307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065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深度">
  <a:themeElements>
    <a:clrScheme name="Depth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Depth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深度</Template>
  <TotalTime>6361</TotalTime>
  <Words>540</Words>
  <Application>Microsoft Macintosh PowerPoint</Application>
  <PresentationFormat>宽屏</PresentationFormat>
  <Paragraphs>159</Paragraphs>
  <Slides>22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29" baseType="lpstr">
      <vt:lpstr>Calibri</vt:lpstr>
      <vt:lpstr>Corbel</vt:lpstr>
      <vt:lpstr>Microsoft YaHei</vt:lpstr>
      <vt:lpstr>华文楷体</vt:lpstr>
      <vt:lpstr>宋体</vt:lpstr>
      <vt:lpstr>Arial</vt:lpstr>
      <vt:lpstr>深度</vt:lpstr>
      <vt:lpstr>HTTP</vt:lpstr>
      <vt:lpstr>HTTP协议访问Web</vt:lpstr>
      <vt:lpstr>HTTP编年史</vt:lpstr>
      <vt:lpstr>HTTP</vt:lpstr>
      <vt:lpstr>Cookie</vt:lpstr>
      <vt:lpstr>URI(Uniform Resource Identifier)</vt:lpstr>
      <vt:lpstr>HTTP报文</vt:lpstr>
      <vt:lpstr>HTTP方法</vt:lpstr>
      <vt:lpstr>HTTP状态码</vt:lpstr>
      <vt:lpstr>HTTP Headers</vt:lpstr>
      <vt:lpstr>通用首部字段</vt:lpstr>
      <vt:lpstr>Cache</vt:lpstr>
      <vt:lpstr>请求首部字段</vt:lpstr>
      <vt:lpstr>响应首部字段</vt:lpstr>
      <vt:lpstr>实体首部字段</vt:lpstr>
      <vt:lpstr>举个栗子</vt:lpstr>
      <vt:lpstr>HTTPS</vt:lpstr>
      <vt:lpstr>HTTPS的应用场景</vt:lpstr>
      <vt:lpstr>Charles</vt:lpstr>
      <vt:lpstr>应用</vt:lpstr>
      <vt:lpstr>常用方法</vt:lpstr>
      <vt:lpstr>参考资料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HTTP</dc:title>
  <dc:creator>Microsoft Office 用户</dc:creator>
  <cp:lastModifiedBy>Microsoft Office 用户</cp:lastModifiedBy>
  <cp:revision>59</cp:revision>
  <dcterms:created xsi:type="dcterms:W3CDTF">2016-07-30T02:29:29Z</dcterms:created>
  <dcterms:modified xsi:type="dcterms:W3CDTF">2016-08-03T12:31:14Z</dcterms:modified>
</cp:coreProperties>
</file>